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aleway" pitchFamily="2" charset="-52"/>
      <p:regular r:id="rId11"/>
    </p:embeddedFont>
    <p:embeddedFont>
      <p:font typeface="Raleway Light" pitchFamily="2" charset="-52"/>
      <p:regular r:id="rId12"/>
    </p:embeddedFont>
    <p:embeddedFont>
      <p:font typeface="Roboto" panose="02000000000000000000" pitchFamily="2" charset="0"/>
      <p:regular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840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71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Этапы исследования деятельности организации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7482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Системный подход к анализу и развитию бизнеса в условиях конкуренции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355783"/>
            <a:ext cx="7556421" cy="2256592"/>
          </a:xfrm>
          <a:prstGeom prst="roundRect">
            <a:avLst>
              <a:gd name="adj" fmla="val 4222"/>
            </a:avLst>
          </a:prstGeom>
          <a:solidFill>
            <a:srgbClr val="D2D2E0"/>
          </a:solidFill>
          <a:ln/>
        </p:spPr>
      </p:sp>
      <p:sp>
        <p:nvSpPr>
          <p:cNvPr id="6" name="Text 3"/>
          <p:cNvSpPr/>
          <p:nvPr/>
        </p:nvSpPr>
        <p:spPr>
          <a:xfrm>
            <a:off x="6507004" y="463927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Подготовили студенты ИКБО-50-23: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5206246"/>
            <a:ext cx="71027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Ерхова </a:t>
            </a:r>
            <a:r>
              <a:rPr lang="en-US" sz="1750" dirty="0" err="1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Варвара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Алексеевна</a:t>
            </a:r>
            <a:endParaRPr lang="ru-RU" sz="1750" dirty="0">
              <a:solidFill>
                <a:srgbClr val="000000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Павлов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Никита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Сергеевич</a:t>
            </a:r>
            <a:endParaRPr lang="ru-RU" sz="1750" dirty="0">
              <a:solidFill>
                <a:srgbClr val="000000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Хохряков</a:t>
            </a: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Андрей Юрьевич</a:t>
            </a:r>
            <a:endParaRPr lang="en-US" sz="175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EE66C5A-4EA7-0023-F102-07AFB44AAFE9}"/>
              </a:ext>
            </a:extLst>
          </p:cNvPr>
          <p:cNvSpPr/>
          <p:nvPr/>
        </p:nvSpPr>
        <p:spPr>
          <a:xfrm>
            <a:off x="12650771" y="7645138"/>
            <a:ext cx="1979629" cy="584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3421"/>
            <a:ext cx="6729770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Этап 1: Подготовительный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1699974"/>
            <a:ext cx="7556421" cy="2096929"/>
          </a:xfrm>
          <a:prstGeom prst="roundRect">
            <a:avLst>
              <a:gd name="adj" fmla="val 431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6794" y="192297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Определение целей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16794" y="2388751"/>
            <a:ext cx="71104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Конкретная проблема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16794" y="2808923"/>
            <a:ext cx="71104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Измеримые задачи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016794" y="3229094"/>
            <a:ext cx="71104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Достижимые результаты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93790" y="4012287"/>
            <a:ext cx="7556421" cy="2096929"/>
          </a:xfrm>
          <a:prstGeom prst="roundRect">
            <a:avLst>
              <a:gd name="adj" fmla="val 431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16794" y="423529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Планирование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16794" y="4701064"/>
            <a:ext cx="71104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Объект исследования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16794" y="5121235"/>
            <a:ext cx="71104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График работ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16794" y="5541407"/>
            <a:ext cx="711041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Необходимые ресурсы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116925" y="6594038"/>
            <a:ext cx="7233285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Без четкого плана исследование превращается в хаотичный сбор разрозненной информации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793790" y="6351627"/>
            <a:ext cx="30480" cy="1174433"/>
          </a:xfrm>
          <a:prstGeom prst="rect">
            <a:avLst/>
          </a:prstGeom>
          <a:solidFill>
            <a:srgbClr val="1B1B27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7362"/>
            <a:ext cx="5262801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Этап 2: Сбор информации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1754148"/>
            <a:ext cx="282713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Внутренние источники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2243018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Финансовая отчетность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93790" y="2574727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Данные CRM-систем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93790" y="2906435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Должностные инструкции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93790" y="3238143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Внутренние опросы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4787146" y="175414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Внешние источники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787146" y="2243018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Маркетинговые исследования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4787146" y="2574727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Отраслевые обзоры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4787146" y="2906435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 конкурентов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4787146" y="3238143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Мнения клиентов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793790" y="3761184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793790" y="4027408"/>
            <a:ext cx="7556421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6" name="Text 13"/>
          <p:cNvSpPr/>
          <p:nvPr/>
        </p:nvSpPr>
        <p:spPr>
          <a:xfrm>
            <a:off x="793790" y="415813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Анализ документов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793790" y="4721423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793790" y="4987647"/>
            <a:ext cx="7556421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9" name="Text 16"/>
          <p:cNvSpPr/>
          <p:nvPr/>
        </p:nvSpPr>
        <p:spPr>
          <a:xfrm>
            <a:off x="793790" y="511837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Наблюдение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793790" y="5681663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300" dirty="0"/>
          </a:p>
        </p:txBody>
      </p:sp>
      <p:sp>
        <p:nvSpPr>
          <p:cNvPr id="21" name="Shape 18"/>
          <p:cNvSpPr/>
          <p:nvPr/>
        </p:nvSpPr>
        <p:spPr>
          <a:xfrm>
            <a:off x="793790" y="5947886"/>
            <a:ext cx="7556421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22" name="Text 19"/>
          <p:cNvSpPr/>
          <p:nvPr/>
        </p:nvSpPr>
        <p:spPr>
          <a:xfrm>
            <a:off x="793790" y="607861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Опросы и интервью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793790" y="6641902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</a:t>
            </a:r>
            <a:endParaRPr lang="en-US" sz="1300" dirty="0"/>
          </a:p>
        </p:txBody>
      </p:sp>
      <p:sp>
        <p:nvSpPr>
          <p:cNvPr id="24" name="Shape 21"/>
          <p:cNvSpPr/>
          <p:nvPr/>
        </p:nvSpPr>
        <p:spPr>
          <a:xfrm>
            <a:off x="793790" y="6908125"/>
            <a:ext cx="7556421" cy="2286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25" name="Text 22"/>
          <p:cNvSpPr/>
          <p:nvPr/>
        </p:nvSpPr>
        <p:spPr>
          <a:xfrm>
            <a:off x="793790" y="703885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Фокус-группы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424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Этап 3: Обработка и анализ данных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060377"/>
            <a:ext cx="453628" cy="4536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60632" y="216800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SWOT-анализ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960632" y="2560320"/>
            <a:ext cx="68759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Выявление сильных и слабых сторон, возможностей и угроз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13497"/>
            <a:ext cx="453628" cy="4536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960632" y="3321129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PEST-анализ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960632" y="3713440"/>
            <a:ext cx="687597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Оценка политических, экономических, социальных и технологических факторов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56892"/>
            <a:ext cx="453628" cy="4536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60632" y="476452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Финансовый анализ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960632" y="5156835"/>
            <a:ext cx="68759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Расчет коэффициентов ликвидности и рентабельности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810012"/>
            <a:ext cx="453628" cy="45362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960632" y="591764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Бенчмаркинг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6960632" y="6309955"/>
            <a:ext cx="687597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Сравнение с лучшими практиками конкурентов</a:t>
            </a:r>
            <a:endParaRPr lang="en-US" sz="1400" dirty="0"/>
          </a:p>
        </p:txBody>
      </p:sp>
      <p:sp>
        <p:nvSpPr>
          <p:cNvPr id="16" name="Shape 9"/>
          <p:cNvSpPr/>
          <p:nvPr/>
        </p:nvSpPr>
        <p:spPr>
          <a:xfrm>
            <a:off x="6280190" y="6804303"/>
            <a:ext cx="7556421" cy="771049"/>
          </a:xfrm>
          <a:prstGeom prst="roundRect">
            <a:avLst>
              <a:gd name="adj" fmla="val 9884"/>
            </a:avLst>
          </a:prstGeom>
          <a:solidFill>
            <a:srgbClr val="D2D2E0"/>
          </a:solidFill>
          <a:ln/>
        </p:spPr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1641" y="7078028"/>
            <a:ext cx="226814" cy="181451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6869906" y="7031117"/>
            <a:ext cx="678525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Главная задача:</a:t>
            </a:r>
            <a:r>
              <a:rPr lang="en-US" sz="140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установить причинно-следственные связи между фактами</a:t>
            </a:r>
            <a:endParaRPr lang="en-US" sz="14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E8659D4-E38A-65BE-2E3A-A02A3E670DC7}"/>
              </a:ext>
            </a:extLst>
          </p:cNvPr>
          <p:cNvSpPr/>
          <p:nvPr/>
        </p:nvSpPr>
        <p:spPr>
          <a:xfrm>
            <a:off x="12650771" y="7645138"/>
            <a:ext cx="1979629" cy="584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888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Этап 4: Выводы и рекомендации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396609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6234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Диагностика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11384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Формулировка выводов на основе анализа данных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757493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9843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Рекомендации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47472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Конкретные, обоснованные и реализуемые предложения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6620351" y="5628680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Пример: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«Низкая скорость обработки заявок связана с дублированием функций между отделами»</a:t>
            </a:r>
            <a:endParaRPr lang="en-US" sz="1750" dirty="0"/>
          </a:p>
        </p:txBody>
      </p:sp>
      <p:sp>
        <p:nvSpPr>
          <p:cNvPr id="11" name="Shape 6"/>
          <p:cNvSpPr/>
          <p:nvPr/>
        </p:nvSpPr>
        <p:spPr>
          <a:xfrm>
            <a:off x="6280190" y="5373529"/>
            <a:ext cx="30480" cy="1236107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2" name="Text 7"/>
          <p:cNvSpPr/>
          <p:nvPr/>
        </p:nvSpPr>
        <p:spPr>
          <a:xfrm>
            <a:off x="6280190" y="686478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Рекомендация:</a:t>
            </a: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Разработать регламент взаимодействия и внедрить единую CRM-систему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7F0FE7F-7799-8423-EE57-22D092A94BDA}"/>
              </a:ext>
            </a:extLst>
          </p:cNvPr>
          <p:cNvSpPr/>
          <p:nvPr/>
        </p:nvSpPr>
        <p:spPr>
          <a:xfrm>
            <a:off x="12650771" y="7645138"/>
            <a:ext cx="1979629" cy="584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241" y="630198"/>
            <a:ext cx="7579519" cy="13270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Этап 5: Представление результатов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82241" y="2275761"/>
            <a:ext cx="7579519" cy="2096691"/>
          </a:xfrm>
          <a:prstGeom prst="roundRect">
            <a:avLst>
              <a:gd name="adj" fmla="val 523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1B1B2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9381" y="2275761"/>
            <a:ext cx="91440" cy="2096691"/>
          </a:xfrm>
          <a:prstGeom prst="roundRect">
            <a:avLst>
              <a:gd name="adj" fmla="val 97532"/>
            </a:avLst>
          </a:prstGeom>
          <a:solidFill>
            <a:srgbClr val="1B1B27"/>
          </a:solidFill>
          <a:ln/>
        </p:spPr>
      </p:sp>
      <p:sp>
        <p:nvSpPr>
          <p:cNvPr id="6" name="Text 3"/>
          <p:cNvSpPr/>
          <p:nvPr/>
        </p:nvSpPr>
        <p:spPr>
          <a:xfrm>
            <a:off x="1085969" y="2510909"/>
            <a:ext cx="3368159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Структурированный отчет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85969" y="2970014"/>
            <a:ext cx="7040642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Четкая логика изложения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085969" y="3383875"/>
            <a:ext cx="7040642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Графики и диаграммы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085969" y="3797737"/>
            <a:ext cx="7040642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Наглядные таблицы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82241" y="4584740"/>
            <a:ext cx="7579519" cy="2096691"/>
          </a:xfrm>
          <a:prstGeom prst="roundRect">
            <a:avLst>
              <a:gd name="adj" fmla="val 5233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1B1B2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59381" y="4584740"/>
            <a:ext cx="91440" cy="2096691"/>
          </a:xfrm>
          <a:prstGeom prst="roundRect">
            <a:avLst>
              <a:gd name="adj" fmla="val 97532"/>
            </a:avLst>
          </a:prstGeom>
          <a:solidFill>
            <a:srgbClr val="1B1B27"/>
          </a:solidFill>
          <a:ln/>
        </p:spPr>
      </p:sp>
      <p:sp>
        <p:nvSpPr>
          <p:cNvPr id="12" name="Text 9"/>
          <p:cNvSpPr/>
          <p:nvPr/>
        </p:nvSpPr>
        <p:spPr>
          <a:xfrm>
            <a:off x="1085969" y="4819888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Презентация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1085969" y="5278993"/>
            <a:ext cx="7040642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Донесение ключевых выводов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085969" y="5692854"/>
            <a:ext cx="7040642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Ответы на вопросы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085969" y="6106716"/>
            <a:ext cx="7040642" cy="339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Убеждение аудитории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82241" y="6920270"/>
            <a:ext cx="7579519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Результаты должны быть грамотно упакованы и донесены до заинтересованных лиц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7936"/>
            <a:ext cx="740354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Этап 6: Внедрение и контроль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2301002" y="334434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Внедрение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3785592"/>
            <a:ext cx="4058960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Реализация рекомендаций</a:t>
            </a:r>
            <a:endParaRPr lang="en-US" sz="16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015" y="1674138"/>
            <a:ext cx="4108371" cy="4108371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837" y="3290173"/>
            <a:ext cx="305395" cy="3817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75495" y="224063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Контроль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9675495" y="2681883"/>
            <a:ext cx="416111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Отслеживание исполнения</a:t>
            </a:r>
            <a:endParaRPr lang="en-US" sz="16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015" y="1674138"/>
            <a:ext cx="4108371" cy="4108371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701" y="2434233"/>
            <a:ext cx="305395" cy="3817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675495" y="444793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Оценка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675495" y="4889182"/>
            <a:ext cx="416111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 эффективности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1015" y="1674138"/>
            <a:ext cx="4108371" cy="4108371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6552" y="4887754"/>
            <a:ext cx="305395" cy="38171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088618"/>
            <a:ext cx="10744438" cy="880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00"/>
              </a:lnSpc>
              <a:buNone/>
            </a:pPr>
            <a:r>
              <a:rPr lang="en-US" sz="5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Циклический процесс развития</a:t>
            </a:r>
            <a:endParaRPr lang="en-US" sz="5500" dirty="0"/>
          </a:p>
        </p:txBody>
      </p:sp>
      <p:sp>
        <p:nvSpPr>
          <p:cNvPr id="16" name="Text 8"/>
          <p:cNvSpPr/>
          <p:nvPr/>
        </p:nvSpPr>
        <p:spPr>
          <a:xfrm>
            <a:off x="793790" y="7274957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Исследование — не разовое мероприятие, а инструмент для принятия эффективных управленческих решений</a:t>
            </a:r>
            <a:endParaRPr lang="en-US" sz="16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C61990B-E627-FAE2-7B0A-78037706FDB5}"/>
              </a:ext>
            </a:extLst>
          </p:cNvPr>
          <p:cNvSpPr/>
          <p:nvPr/>
        </p:nvSpPr>
        <p:spPr>
          <a:xfrm>
            <a:off x="12650771" y="7645138"/>
            <a:ext cx="1979629" cy="584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0559"/>
            <a:ext cx="1225700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Информационные источники, используемые при подготовке доклада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41612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обеспечения объективности и глубины исследования мы опирались на проверенные и разнообразные источники данных.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93790" y="1817727"/>
            <a:ext cx="6447711" cy="2598420"/>
          </a:xfrm>
          <a:prstGeom prst="roundRect">
            <a:avLst>
              <a:gd name="adj" fmla="val 2383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9030" y="1832967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E1E1EA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036" y="1912025"/>
            <a:ext cx="221099" cy="27634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56429" y="2422565"/>
            <a:ext cx="471166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Классические учебники и фундаментальные труды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956429" y="2741295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Друкер, П. Ф.</a:t>
            </a: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Практика менеджмента. — М.: Вильямс, 2010.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956429" y="3028593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Мескон, М. Х., Альберт, М., Хедоури, Ф.</a:t>
            </a: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Основы менеджмента. — 3-е изд. — М.: Диалектика, 2017.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956429" y="3551634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Виханский, О. С., Наумов, А. И.</a:t>
            </a: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Менеджмент. — 5-е изд. — М.: Инфра-М, 2017. — (Серия "Высшее образование").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7388900" y="1817727"/>
            <a:ext cx="6447711" cy="2598420"/>
          </a:xfrm>
          <a:prstGeom prst="roundRect">
            <a:avLst>
              <a:gd name="adj" fmla="val 2383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404140" y="1832967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E1E1EA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2146" y="1912025"/>
            <a:ext cx="221099" cy="27634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551539" y="2422565"/>
            <a:ext cx="6122432" cy="460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Специализированная литература по управленческому и стратегическому анализу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7551539" y="2971681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Аакер, Д. А.</a:t>
            </a: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Стратегическое рыночное управление. — 9-е изд. — СПб.: Питер, 2017.</a:t>
            </a:r>
            <a:endParaRPr lang="en-US" sz="1150" dirty="0"/>
          </a:p>
        </p:txBody>
      </p:sp>
      <p:sp>
        <p:nvSpPr>
          <p:cNvPr id="16" name="Text 12"/>
          <p:cNvSpPr/>
          <p:nvPr/>
        </p:nvSpPr>
        <p:spPr>
          <a:xfrm>
            <a:off x="7551539" y="3258979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Томпсон, А. А., Стрикленд, А. Дж.</a:t>
            </a: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Стратегический менеджмент: концепции и ситуации для анализа. — М.: Вильямс, 2018.</a:t>
            </a:r>
            <a:endParaRPr lang="en-US" sz="1150" dirty="0"/>
          </a:p>
        </p:txBody>
      </p:sp>
      <p:sp>
        <p:nvSpPr>
          <p:cNvPr id="17" name="Text 13"/>
          <p:cNvSpPr/>
          <p:nvPr/>
        </p:nvSpPr>
        <p:spPr>
          <a:xfrm>
            <a:off x="7551539" y="3782020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Портер, М. Э.</a:t>
            </a: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Конкурентная стратегия: Методика анализа отраслей и конкурентов. — М.: Альпина Паблишер, 2016.</a:t>
            </a:r>
            <a:endParaRPr lang="en-US" sz="1150" dirty="0"/>
          </a:p>
        </p:txBody>
      </p:sp>
      <p:sp>
        <p:nvSpPr>
          <p:cNvPr id="18" name="Shape 14"/>
          <p:cNvSpPr/>
          <p:nvPr/>
        </p:nvSpPr>
        <p:spPr>
          <a:xfrm>
            <a:off x="793790" y="4563547"/>
            <a:ext cx="6447711" cy="2603778"/>
          </a:xfrm>
          <a:prstGeom prst="roundRect">
            <a:avLst>
              <a:gd name="adj" fmla="val 2378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19" name="Shape 15"/>
          <p:cNvSpPr/>
          <p:nvPr/>
        </p:nvSpPr>
        <p:spPr>
          <a:xfrm>
            <a:off x="809030" y="4578787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E1E1EA"/>
          </a:solidFill>
          <a:ln/>
        </p:spPr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036" y="4657844"/>
            <a:ext cx="221099" cy="276344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56429" y="5168384"/>
            <a:ext cx="500681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Практические руководства и книги по бизнес-анализу</a:t>
            </a:r>
            <a:endParaRPr lang="en-US" sz="1450" dirty="0"/>
          </a:p>
        </p:txBody>
      </p:sp>
      <p:sp>
        <p:nvSpPr>
          <p:cNvPr id="22" name="Text 17"/>
          <p:cNvSpPr/>
          <p:nvPr/>
        </p:nvSpPr>
        <p:spPr>
          <a:xfrm>
            <a:off x="956429" y="5487114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Баженов, Р. Н., Спиридонов, Е. Е.</a:t>
            </a: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Управленческий анализ и диагностика предпринимательской деятельности. — М.: ИНФРА-М, 2019</a:t>
            </a:r>
            <a:endParaRPr lang="en-US" sz="1150" dirty="0"/>
          </a:p>
        </p:txBody>
      </p:sp>
      <p:sp>
        <p:nvSpPr>
          <p:cNvPr id="23" name="Text 18"/>
          <p:cNvSpPr/>
          <p:nvPr/>
        </p:nvSpPr>
        <p:spPr>
          <a:xfrm>
            <a:off x="956429" y="6010156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Голубков, Е. П.</a:t>
            </a: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Маркетинговые исследования: теория, методология и практика. — М.: Финпресс, 2018.</a:t>
            </a:r>
            <a:endParaRPr lang="en-US" sz="1150" dirty="0"/>
          </a:p>
        </p:txBody>
      </p:sp>
      <p:sp>
        <p:nvSpPr>
          <p:cNvPr id="24" name="Text 19"/>
          <p:cNvSpPr/>
          <p:nvPr/>
        </p:nvSpPr>
        <p:spPr>
          <a:xfrm>
            <a:off x="956429" y="6533198"/>
            <a:ext cx="612243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Воронова, Е. Н.</a:t>
            </a: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Бизнес-анализ: методы и средства принятия решений в условиях неопределенности. — М.: Юрайт, 2020.</a:t>
            </a:r>
            <a:endParaRPr lang="en-US" sz="1150" dirty="0"/>
          </a:p>
        </p:txBody>
      </p:sp>
      <p:sp>
        <p:nvSpPr>
          <p:cNvPr id="25" name="Shape 20"/>
          <p:cNvSpPr/>
          <p:nvPr/>
        </p:nvSpPr>
        <p:spPr>
          <a:xfrm>
            <a:off x="7388900" y="4563547"/>
            <a:ext cx="6447711" cy="2603778"/>
          </a:xfrm>
          <a:prstGeom prst="roundRect">
            <a:avLst>
              <a:gd name="adj" fmla="val 2378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7C7D0"/>
            </a:solidFill>
            <a:prstDash val="solid"/>
          </a:ln>
        </p:spPr>
      </p:sp>
      <p:sp>
        <p:nvSpPr>
          <p:cNvPr id="26" name="Shape 21"/>
          <p:cNvSpPr/>
          <p:nvPr/>
        </p:nvSpPr>
        <p:spPr>
          <a:xfrm>
            <a:off x="7404140" y="4578787"/>
            <a:ext cx="6417231" cy="442198"/>
          </a:xfrm>
          <a:prstGeom prst="roundRect">
            <a:avLst>
              <a:gd name="adj" fmla="val 9868"/>
            </a:avLst>
          </a:prstGeom>
          <a:solidFill>
            <a:srgbClr val="E1E1EA"/>
          </a:solidFill>
          <a:ln/>
        </p:spPr>
      </p:sp>
      <p:pic>
        <p:nvPicPr>
          <p:cNvPr id="2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2146" y="4657844"/>
            <a:ext cx="221099" cy="276344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7551539" y="5168384"/>
            <a:ext cx="493966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Актуальные статьи в научных и отраслевых журналах</a:t>
            </a:r>
            <a:endParaRPr lang="en-US" sz="1450" dirty="0"/>
          </a:p>
        </p:txBody>
      </p:sp>
      <p:sp>
        <p:nvSpPr>
          <p:cNvPr id="29" name="Text 23"/>
          <p:cNvSpPr/>
          <p:nvPr/>
        </p:nvSpPr>
        <p:spPr>
          <a:xfrm>
            <a:off x="7551539" y="5487114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"Проблемы теории и практики управления"</a:t>
            </a:r>
            <a:endParaRPr lang="en-US" sz="1150" dirty="0"/>
          </a:p>
        </p:txBody>
      </p:sp>
      <p:sp>
        <p:nvSpPr>
          <p:cNvPr id="30" name="Text 24"/>
          <p:cNvSpPr/>
          <p:nvPr/>
        </p:nvSpPr>
        <p:spPr>
          <a:xfrm>
            <a:off x="7551539" y="5774412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"Российский журнал менеджмента"</a:t>
            </a:r>
            <a:endParaRPr lang="en-US" sz="1150" dirty="0"/>
          </a:p>
        </p:txBody>
      </p:sp>
      <p:sp>
        <p:nvSpPr>
          <p:cNvPr id="31" name="Text 25"/>
          <p:cNvSpPr/>
          <p:nvPr/>
        </p:nvSpPr>
        <p:spPr>
          <a:xfrm>
            <a:off x="7551539" y="6061710"/>
            <a:ext cx="612243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"Harvard Business Review Россия"</a:t>
            </a:r>
            <a:endParaRPr lang="en-US" sz="1150" dirty="0"/>
          </a:p>
        </p:txBody>
      </p:sp>
      <p:sp>
        <p:nvSpPr>
          <p:cNvPr id="32" name="Text 26"/>
          <p:cNvSpPr/>
          <p:nvPr/>
        </p:nvSpPr>
        <p:spPr>
          <a:xfrm>
            <a:off x="793790" y="7333178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Тщательный отбор и анализ этих источников позволил сформировать комплексное представление о деятельности организации.</a:t>
            </a:r>
            <a:endParaRPr lang="en-US" sz="1150" dirty="0"/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6792261-1ED0-79DE-8D99-1D2B7356800E}"/>
              </a:ext>
            </a:extLst>
          </p:cNvPr>
          <p:cNvSpPr/>
          <p:nvPr/>
        </p:nvSpPr>
        <p:spPr>
          <a:xfrm>
            <a:off x="12650771" y="7645138"/>
            <a:ext cx="1979629" cy="584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554</Words>
  <Application>Microsoft Office PowerPoint</Application>
  <PresentationFormat>Произвольный</PresentationFormat>
  <Paragraphs>98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Roboto</vt:lpstr>
      <vt:lpstr>Raleway Light</vt:lpstr>
      <vt:lpstr>Raleway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Nikita Pavlov</dc:creator>
  <cp:lastModifiedBy>Nikita Pavlov</cp:lastModifiedBy>
  <cp:revision>2</cp:revision>
  <dcterms:created xsi:type="dcterms:W3CDTF">2025-09-29T14:01:48Z</dcterms:created>
  <dcterms:modified xsi:type="dcterms:W3CDTF">2025-09-29T14:07:42Z</dcterms:modified>
</cp:coreProperties>
</file>